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3" r:id="rId3"/>
    <p:sldId id="284" r:id="rId4"/>
    <p:sldId id="257" r:id="rId5"/>
    <p:sldId id="274" r:id="rId6"/>
    <p:sldId id="276" r:id="rId7"/>
    <p:sldId id="289" r:id="rId8"/>
    <p:sldId id="290" r:id="rId9"/>
    <p:sldId id="278" r:id="rId10"/>
    <p:sldId id="287" r:id="rId11"/>
    <p:sldId id="28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3438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124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333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know that migration is a continual process, which takes place locally, nationally and internationally.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304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36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13/01/2020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99UN7so92t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hyperlink" Target="http://www.unhcr.org/uk/stateless-peopl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ictionary.cambridge.org/dictionary/english/equalit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99UN7so92t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Eb9XURIEQA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Reduce Inequalities Lesson 1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What is equality?</a:t>
            </a:r>
          </a:p>
          <a:p>
            <a:r>
              <a:rPr lang="en-GB" b="1" i="1" dirty="0" smtClean="0"/>
              <a:t>Equality in dignity and rights</a:t>
            </a:r>
            <a:endParaRPr lang="en-GB" dirty="0"/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23100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174638" y="971683"/>
            <a:ext cx="983348" cy="303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DURATION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331639" y="902668"/>
            <a:ext cx="4623183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Where does this lesson contribute to the school curriculum?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Citizenship</a:t>
            </a:r>
            <a:r>
              <a:rPr lang="en-GB" sz="10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 </a:t>
            </a: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Civil education</a:t>
            </a:r>
            <a:endParaRPr sz="1000" b="1" dirty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157986" y="1664101"/>
            <a:ext cx="4796837" cy="8031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TO WHICH SUBJECT IT IS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CONNECTED ? Humanities, History</a:t>
            </a: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,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Geography</a:t>
            </a: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hour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36463" y="4684186"/>
            <a:ext cx="6005467" cy="1985173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751717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en-GB" b="1" dirty="0"/>
              <a:t>Learning Focus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11868" y="881856"/>
            <a:ext cx="2880319" cy="34468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i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BIG </a:t>
            </a:r>
            <a:r>
              <a:rPr lang="en-GB" sz="1000" b="1" i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IDEAS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600" b="1" dirty="0" smtClean="0"/>
              <a:t>Big </a:t>
            </a:r>
            <a:r>
              <a:rPr lang="en-US" sz="1600" b="1" dirty="0"/>
              <a:t>Idea 2 </a:t>
            </a:r>
            <a:r>
              <a:rPr lang="en-GB" sz="1600" b="1" dirty="0">
                <a:solidFill>
                  <a:srgbClr val="FF0000"/>
                </a:solidFill>
              </a:rPr>
              <a:t>Equality </a:t>
            </a:r>
          </a:p>
          <a:p>
            <a:r>
              <a:rPr lang="en-US" sz="1700" dirty="0"/>
              <a:t>The idea of equality is innate to people. </a:t>
            </a:r>
            <a:r>
              <a:rPr lang="en-US" sz="2000" dirty="0"/>
              <a:t>E</a:t>
            </a:r>
            <a:r>
              <a:rPr lang="en-US" sz="1600" dirty="0"/>
              <a:t>ven very young children have an awareness of and response to inequality</a:t>
            </a:r>
            <a:endParaRPr lang="en-GB" sz="2000" dirty="0"/>
          </a:p>
          <a:p>
            <a:r>
              <a:rPr lang="en-GB" sz="1600" b="1" dirty="0"/>
              <a:t> </a:t>
            </a:r>
            <a:endParaRPr lang="en-GB" sz="1600" dirty="0"/>
          </a:p>
          <a:p>
            <a:r>
              <a:rPr lang="en-GB" sz="1600" b="1" dirty="0"/>
              <a:t>Big idea 2 </a:t>
            </a:r>
            <a:r>
              <a:rPr lang="en-US" sz="1600" b="1" dirty="0">
                <a:solidFill>
                  <a:srgbClr val="FF0000"/>
                </a:solidFill>
              </a:rPr>
              <a:t>Dignity is a given. You just have it and no one can take it away. </a:t>
            </a:r>
            <a:endParaRPr lang="en-GB" sz="1600" b="1" dirty="0">
              <a:solidFill>
                <a:srgbClr val="FF0000"/>
              </a:solidFill>
            </a:endParaRPr>
          </a:p>
          <a:p>
            <a:r>
              <a:rPr lang="en-US" sz="1600" dirty="0"/>
              <a:t>The quality or state of being worthy, honored, or esteemed. All people have the inherent right to be treated with an essential value and treated ethically  </a:t>
            </a:r>
            <a:endParaRPr lang="en-GB" sz="1600" dirty="0"/>
          </a:p>
          <a:p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993523"/>
            <a:ext cx="5781503" cy="1515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Know and understand what it means to be ‘equal’ and “with dignity”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Reflect on the benefits of living in a fair society, and having equal access to all human rights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Understand the United Nations’ aim of leaving no one behind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use skills in group work: sharing, listening, and </a:t>
            </a:r>
            <a:r>
              <a:rPr lang="en-GB" sz="1400" dirty="0" smtClean="0"/>
              <a:t>questioning</a:t>
            </a:r>
          </a:p>
          <a:p>
            <a:endParaRPr lang="en-GB" sz="1400" b="1" dirty="0"/>
          </a:p>
          <a:p>
            <a:endParaRPr lang="en-GB" sz="1400" b="1" dirty="0"/>
          </a:p>
          <a:p>
            <a:pPr>
              <a:buNone/>
            </a:pPr>
            <a:endParaRPr lang="en-GB" sz="1400" b="1" dirty="0" smtClean="0"/>
          </a:p>
          <a:p>
            <a:pPr>
              <a:buNone/>
            </a:pPr>
            <a:r>
              <a:rPr lang="en-GB" sz="1400" b="1" dirty="0" smtClean="0"/>
              <a:t>Sustainable </a:t>
            </a:r>
            <a:r>
              <a:rPr lang="en-GB" sz="1400" b="1" dirty="0"/>
              <a:t>Development Goals </a:t>
            </a:r>
            <a:r>
              <a:rPr lang="en-GB" sz="1400" dirty="0"/>
              <a:t>focus:</a:t>
            </a:r>
          </a:p>
          <a:p>
            <a:r>
              <a:rPr lang="en-GB" sz="1400" dirty="0"/>
              <a:t>10.2    By 2030, empower and promote the social, economic and political inclusion of all, irrespective of age, sex, disability, race, ethnicity, origin, religion or economic or other status </a:t>
            </a:r>
          </a:p>
          <a:p>
            <a:r>
              <a:rPr lang="en-GB" sz="1400" dirty="0"/>
              <a:t>16.3   Promote the rule of law at the national and international levels and ensure equal access to justice for all;</a:t>
            </a:r>
          </a:p>
          <a:p>
            <a:r>
              <a:rPr lang="en-GB" sz="1400" dirty="0"/>
              <a:t>16.b  Promote and enforce non-discriminatory laws and policies for sustainable development</a:t>
            </a: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1" y="198447"/>
            <a:ext cx="6115344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INEQUALITIES 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     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 Equality Session</a:t>
            </a:r>
            <a:endParaRPr sz="1800" dirty="0">
              <a:solidFill>
                <a:srgbClr val="A98278"/>
              </a:solidFill>
              <a:sym typeface="Arial"/>
            </a:endParaRPr>
          </a:p>
          <a:p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Lesson 1 </a:t>
            </a:r>
            <a:r>
              <a:rPr lang="en-GB" dirty="0" smtClean="0"/>
              <a:t>What is equality?</a:t>
            </a:r>
            <a:endParaRPr lang="en-GB" dirty="0"/>
          </a:p>
          <a:p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571" y="2396119"/>
            <a:ext cx="68286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Themes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67960" y="2443137"/>
            <a:ext cx="5143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Title: </a:t>
            </a:r>
            <a:r>
              <a:rPr lang="en-GB" sz="1400" dirty="0" smtClean="0"/>
              <a:t>What is equality</a:t>
            </a:r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150328" y="4418060"/>
            <a:ext cx="2889986" cy="160043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Resources</a:t>
            </a:r>
          </a:p>
          <a:p>
            <a:pPr>
              <a:spcAft>
                <a:spcPts val="0"/>
              </a:spcAft>
            </a:pPr>
            <a:r>
              <a:rPr lang="en-GB" sz="1400" b="1" dirty="0" smtClean="0"/>
              <a:t>5.1 Session </a:t>
            </a:r>
            <a:r>
              <a:rPr lang="en-GB" sz="1400" b="1" dirty="0"/>
              <a:t>5</a:t>
            </a:r>
            <a:r>
              <a:rPr lang="en-GB" sz="1400" dirty="0"/>
              <a:t> </a:t>
            </a:r>
            <a:r>
              <a:rPr lang="en-GB" sz="1400" b="1" dirty="0"/>
              <a:t>PowerPoint Slides </a:t>
            </a:r>
            <a:r>
              <a:rPr lang="en-GB" sz="1400" b="1" dirty="0" smtClean="0"/>
              <a:t> </a:t>
            </a:r>
          </a:p>
          <a:p>
            <a:pPr>
              <a:spcAft>
                <a:spcPts val="0"/>
              </a:spcAft>
            </a:pPr>
            <a:r>
              <a:rPr lang="en-GB" sz="1400" b="1" dirty="0" smtClean="0"/>
              <a:t>5.2 Handout 1 Human rights declaration</a:t>
            </a:r>
            <a:endParaRPr lang="en-GB" sz="1400" dirty="0"/>
          </a:p>
          <a:p>
            <a:r>
              <a:rPr lang="en-GB" sz="1400" b="1" dirty="0" smtClean="0"/>
              <a:t>5.3 SDGs</a:t>
            </a:r>
          </a:p>
          <a:p>
            <a:r>
              <a:rPr lang="en-GB" sz="1400" b="1" dirty="0" smtClean="0"/>
              <a:t>5.4  SDG 10 Why it matters</a:t>
            </a:r>
          </a:p>
          <a:p>
            <a:r>
              <a:rPr lang="en-GB" sz="1400" b="1" dirty="0" smtClean="0"/>
              <a:t>5.5. HDI – Quality of life indicators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339155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/>
          <p:nvPr/>
        </p:nvSpPr>
        <p:spPr>
          <a:xfrm>
            <a:off x="189090" y="1442912"/>
            <a:ext cx="8841449" cy="3498256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600" b="1" u="sng" dirty="0" smtClean="0"/>
              <a:t>Opening </a:t>
            </a:r>
            <a:r>
              <a:rPr lang="en-GB" sz="1600" b="1" u="sng" dirty="0"/>
              <a:t>up Ideas</a:t>
            </a:r>
            <a:r>
              <a:rPr lang="en-GB" sz="1600" b="1" dirty="0"/>
              <a:t>  15 minutes  	</a:t>
            </a:r>
            <a:r>
              <a:rPr lang="en-GB" sz="1600" b="1" i="1" dirty="0" smtClean="0"/>
              <a:t>Equality in dignity and rights</a:t>
            </a:r>
            <a:endParaRPr lang="en-GB" sz="1600" dirty="0"/>
          </a:p>
          <a:p>
            <a:r>
              <a:rPr lang="en-GB" sz="1600" b="1" dirty="0"/>
              <a:t>T explain:</a:t>
            </a:r>
            <a:r>
              <a:rPr lang="en-GB" sz="1600" dirty="0"/>
              <a:t> </a:t>
            </a:r>
            <a:endParaRPr lang="en-GB" sz="1600" dirty="0" smtClean="0"/>
          </a:p>
          <a:p>
            <a:r>
              <a:rPr lang="en-GB" sz="1600" dirty="0" smtClean="0"/>
              <a:t>What is to have dignity?</a:t>
            </a:r>
          </a:p>
          <a:p>
            <a:r>
              <a:rPr lang="en-GB" sz="1600" dirty="0" smtClean="0"/>
              <a:t>How to respect others dignity?</a:t>
            </a:r>
          </a:p>
          <a:p>
            <a:r>
              <a:rPr lang="en-GB" sz="1600" dirty="0" smtClean="0"/>
              <a:t>What is equality? </a:t>
            </a:r>
          </a:p>
          <a:p>
            <a:r>
              <a:rPr lang="en-GB" sz="1600" dirty="0" smtClean="0"/>
              <a:t>How it can be ensured to everyone?</a:t>
            </a:r>
            <a:endParaRPr lang="en-GB" sz="1600" dirty="0"/>
          </a:p>
          <a:p>
            <a:r>
              <a:rPr lang="en-GB" sz="1600" dirty="0" smtClean="0"/>
              <a:t>Show </a:t>
            </a:r>
            <a:r>
              <a:rPr lang="en-GB" sz="1600" dirty="0"/>
              <a:t>video ( </a:t>
            </a:r>
            <a:r>
              <a:rPr lang="en-GB" sz="1600" dirty="0" smtClean="0"/>
              <a:t>5 minutes) </a:t>
            </a:r>
            <a:r>
              <a:rPr lang="en-US" sz="1600" b="1" dirty="0">
                <a:hlinkClick r:id="rId3"/>
              </a:rPr>
              <a:t>http://youtu.be/99UN7so92tk </a:t>
            </a:r>
            <a:r>
              <a:rPr lang="en-GB" sz="1600" u="sng" dirty="0" smtClean="0">
                <a:hlinkClick r:id="rId4"/>
              </a:rPr>
              <a:t>l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pic>
        <p:nvPicPr>
          <p:cNvPr id="261" name="Google Shape;261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624820" y="85154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87611" y="653555"/>
            <a:ext cx="8816529" cy="13352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500" b="1" u="sng" dirty="0" smtClean="0"/>
              <a:t>First Thoughts</a:t>
            </a:r>
            <a:r>
              <a:rPr lang="en-GB" sz="1500" b="1" dirty="0" smtClean="0"/>
              <a:t> 20 Minutes.  </a:t>
            </a:r>
            <a:endParaRPr lang="en-GB" sz="1500" b="1" dirty="0"/>
          </a:p>
          <a:p>
            <a:r>
              <a:rPr lang="en-GB" sz="1500" b="1" dirty="0" smtClean="0"/>
              <a:t>T explain:</a:t>
            </a:r>
            <a:r>
              <a:rPr lang="en-GB" sz="1500" dirty="0" smtClean="0"/>
              <a:t> Return to Session 1 theme of Fairness and equality. </a:t>
            </a:r>
            <a:r>
              <a:rPr lang="en-GB" sz="1500" b="1" i="1" dirty="0" smtClean="0"/>
              <a:t>What does it mean to be equal?</a:t>
            </a:r>
            <a:r>
              <a:rPr lang="en-GB" sz="1500" dirty="0" smtClean="0"/>
              <a:t> </a:t>
            </a:r>
          </a:p>
          <a:p>
            <a:r>
              <a:rPr lang="en-GB" sz="1500" b="1" dirty="0"/>
              <a:t>Activity:</a:t>
            </a:r>
            <a:endParaRPr lang="en-GB" sz="1500" dirty="0" smtClean="0"/>
          </a:p>
          <a:p>
            <a:r>
              <a:rPr lang="en-GB" sz="1500" dirty="0" smtClean="0"/>
              <a:t>[In session 1, Students create a tree of human rights </a:t>
            </a:r>
            <a:r>
              <a:rPr lang="en-GB" sz="1500" b="1" dirty="0" smtClean="0"/>
              <a:t>see slide 5-6 for examples</a:t>
            </a:r>
          </a:p>
          <a:p>
            <a:endParaRPr lang="en-GB" sz="1200" b="1" dirty="0"/>
          </a:p>
          <a:p>
            <a:endParaRPr lang="en-GB" sz="1200" dirty="0" smtClean="0"/>
          </a:p>
          <a:p>
            <a:r>
              <a:rPr lang="en-GB" sz="1200" dirty="0" smtClean="0"/>
              <a:t> </a:t>
            </a:r>
          </a:p>
        </p:txBody>
      </p:sp>
      <p:sp>
        <p:nvSpPr>
          <p:cNvPr id="264" name="Google Shape;264;p33"/>
          <p:cNvSpPr txBox="1"/>
          <p:nvPr/>
        </p:nvSpPr>
        <p:spPr>
          <a:xfrm>
            <a:off x="160239" y="94416"/>
            <a:ext cx="7361636" cy="526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US" sz="14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Reducing Inequalities// Teaching Learning Unit Lesson 1 What is equality?</a:t>
            </a:r>
            <a:endParaRPr lang="en-US"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sz="14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6620621" y="1676427"/>
            <a:ext cx="206359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7" name="Google Shape;260;p33"/>
          <p:cNvSpPr/>
          <p:nvPr/>
        </p:nvSpPr>
        <p:spPr>
          <a:xfrm>
            <a:off x="187611" y="4967956"/>
            <a:ext cx="8841449" cy="12908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500" b="1" u="sng" dirty="0"/>
              <a:t>Conclusion and Reflection</a:t>
            </a:r>
            <a:r>
              <a:rPr lang="en-GB" sz="1500" b="1" dirty="0"/>
              <a:t> 5 minutes  	</a:t>
            </a:r>
            <a:r>
              <a:rPr lang="en-GB" sz="1500" b="1" i="1" dirty="0"/>
              <a:t>Thinking point</a:t>
            </a:r>
            <a:endParaRPr lang="en-GB" sz="1500" b="1" dirty="0"/>
          </a:p>
          <a:p>
            <a:r>
              <a:rPr lang="en-GB" sz="1500" dirty="0"/>
              <a:t>Reflect on all the ways that we know </a:t>
            </a:r>
            <a:r>
              <a:rPr lang="en-GB" sz="1500" dirty="0" smtClean="0"/>
              <a:t>are fair and equal to everyone – </a:t>
            </a:r>
            <a:r>
              <a:rPr lang="en-GB" sz="1500" dirty="0"/>
              <a:t>to </a:t>
            </a:r>
            <a:r>
              <a:rPr lang="en-GB" sz="1500" dirty="0" smtClean="0"/>
              <a:t>be free, </a:t>
            </a:r>
            <a:r>
              <a:rPr lang="en-GB" sz="1500" dirty="0"/>
              <a:t>to </a:t>
            </a:r>
            <a:r>
              <a:rPr lang="en-GB" sz="1500" dirty="0" smtClean="0"/>
              <a:t>have access to water and nature, </a:t>
            </a:r>
            <a:r>
              <a:rPr lang="en-GB" sz="1500" dirty="0"/>
              <a:t>to </a:t>
            </a:r>
            <a:r>
              <a:rPr lang="en-GB" sz="1500" dirty="0" smtClean="0"/>
              <a:t>primary education, </a:t>
            </a:r>
            <a:r>
              <a:rPr lang="en-GB" sz="1500" dirty="0"/>
              <a:t>to </a:t>
            </a:r>
            <a:r>
              <a:rPr lang="en-GB" sz="1500" dirty="0" smtClean="0"/>
              <a:t>public services – healthcare, protection, transport, our </a:t>
            </a:r>
            <a:r>
              <a:rPr lang="en-GB" sz="1500" dirty="0"/>
              <a:t>local community (such as our previous primary school) and to our country. </a:t>
            </a:r>
          </a:p>
          <a:p>
            <a:r>
              <a:rPr lang="en-GB" sz="1500" dirty="0"/>
              <a:t>These all help to create a sense of identify and safety – secure that we can get help such as health care, education, money; and no one can make us leave because we ‘do not belong to this country’.</a:t>
            </a:r>
          </a:p>
        </p:txBody>
      </p:sp>
    </p:spTree>
    <p:extLst>
      <p:ext uri="{BB962C8B-B14F-4D97-AF65-F5344CB8AC3E}">
        <p14:creationId xmlns:p14="http://schemas.microsoft.com/office/powerpoint/2010/main" val="4619745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7" y="908720"/>
            <a:ext cx="87730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1907704" y="291197"/>
            <a:ext cx="3218656" cy="2029618"/>
          </a:xfrm>
          <a:prstGeom prst="wedgeEllipseCallout">
            <a:avLst>
              <a:gd name="adj1" fmla="val 35969"/>
              <a:gd name="adj2" fmla="val 815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does it mean to be equal?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8994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mtClean="0"/>
          </a:p>
          <a:p>
            <a:r>
              <a:rPr lang="en-GB" smtClean="0"/>
              <a:t>Migration takes place </a:t>
            </a:r>
            <a:r>
              <a:rPr lang="en-GB" b="1" i="1" smtClean="0"/>
              <a:t>internally </a:t>
            </a:r>
            <a:r>
              <a:rPr lang="en-GB" smtClean="0"/>
              <a:t>and </a:t>
            </a:r>
            <a:r>
              <a:rPr lang="en-GB" b="1" i="1" smtClean="0"/>
              <a:t>internationally</a:t>
            </a:r>
            <a:r>
              <a:rPr lang="en-GB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ideas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22914"/>
            <a:ext cx="8568952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Big Idea 2 </a:t>
            </a:r>
            <a:r>
              <a:rPr lang="en-GB" b="1" dirty="0" smtClean="0">
                <a:solidFill>
                  <a:srgbClr val="FF0000"/>
                </a:solidFill>
              </a:rPr>
              <a:t>Equality </a:t>
            </a:r>
          </a:p>
          <a:p>
            <a:pPr marL="0" indent="0">
              <a:buNone/>
            </a:pPr>
            <a:r>
              <a:rPr lang="en-US" sz="3700" dirty="0" smtClean="0"/>
              <a:t>The idea of equality is innate to people. E</a:t>
            </a:r>
            <a:r>
              <a:rPr lang="en-US" dirty="0" smtClean="0"/>
              <a:t>ven </a:t>
            </a:r>
            <a:r>
              <a:rPr lang="en-US" dirty="0"/>
              <a:t>very young children have an awareness of and response to </a:t>
            </a:r>
            <a:r>
              <a:rPr lang="en-US" dirty="0" smtClean="0"/>
              <a:t>inequality</a:t>
            </a:r>
            <a:endParaRPr lang="en-GB" sz="3700" dirty="0" smtClean="0"/>
          </a:p>
          <a:p>
            <a:pPr marL="0" indent="0">
              <a:buNone/>
            </a:pPr>
            <a:r>
              <a:rPr lang="en-GB" b="1" dirty="0" smtClean="0"/>
              <a:t> </a:t>
            </a:r>
            <a:endParaRPr lang="en-GB" dirty="0"/>
          </a:p>
          <a:p>
            <a:pPr marL="0" indent="0">
              <a:buNone/>
            </a:pPr>
            <a:r>
              <a:rPr lang="en-GB" b="1" dirty="0" smtClean="0"/>
              <a:t>Big idea 2 </a:t>
            </a:r>
            <a:r>
              <a:rPr lang="en-US" b="1" dirty="0" smtClean="0">
                <a:solidFill>
                  <a:srgbClr val="FF0000"/>
                </a:solidFill>
              </a:rPr>
              <a:t>Dignity </a:t>
            </a:r>
            <a:r>
              <a:rPr lang="en-US" b="1" dirty="0">
                <a:solidFill>
                  <a:srgbClr val="FF0000"/>
                </a:solidFill>
              </a:rPr>
              <a:t>is a given. You just have it and no one can take it </a:t>
            </a:r>
            <a:r>
              <a:rPr lang="en-US" b="1" dirty="0" smtClean="0">
                <a:solidFill>
                  <a:srgbClr val="FF0000"/>
                </a:solidFill>
              </a:rPr>
              <a:t>away. 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quality or state of being worthy, honored, or </a:t>
            </a:r>
            <a:r>
              <a:rPr lang="en-US" dirty="0" smtClean="0"/>
              <a:t>esteemed. </a:t>
            </a:r>
            <a:r>
              <a:rPr lang="en-US" dirty="0"/>
              <a:t>All people have the inherent right to be treated with an essential value and treated </a:t>
            </a:r>
            <a:r>
              <a:rPr lang="en-US" dirty="0" smtClean="0"/>
              <a:t>ethically 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57200" y="6021288"/>
            <a:ext cx="670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dictionary.cambridge.org/dictionary/english/equality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286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Objectives- Learners will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Know and understand what it means to be ‘equal’ and “with dignity”</a:t>
            </a:r>
          </a:p>
          <a:p>
            <a:r>
              <a:rPr lang="en-GB" dirty="0" smtClean="0"/>
              <a:t>Reflect on the benefits of living in a fair society, and having equal access to all human rights</a:t>
            </a:r>
          </a:p>
          <a:p>
            <a:r>
              <a:rPr lang="en-GB" dirty="0" smtClean="0"/>
              <a:t>Understand the United Nations’ aim of leaving no one behind</a:t>
            </a:r>
          </a:p>
          <a:p>
            <a:r>
              <a:rPr lang="en-GB" dirty="0" smtClean="0"/>
              <a:t>use </a:t>
            </a:r>
            <a:r>
              <a:rPr lang="en-GB" dirty="0"/>
              <a:t>skills in group work: sharing, listening, and questioning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b="1" dirty="0" smtClean="0"/>
          </a:p>
          <a:p>
            <a:pPr>
              <a:buNone/>
            </a:pPr>
            <a:r>
              <a:rPr lang="en-GB" b="1" dirty="0" smtClean="0"/>
              <a:t>Sustainable Development Goals </a:t>
            </a:r>
            <a:r>
              <a:rPr lang="en-GB" dirty="0" smtClean="0"/>
              <a:t>focus: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10.2    By 2030, empower and promote the social, economic and political inclusion of all, irrespective of age, sex, disability, race, ethnicity, origin, religion or economic or other status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16.3   Promote the rule of law at the national and international levels and ensure equal access to justice for all;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16.b  Promote and enforce non-discriminatory laws and policies for sustainable development</a:t>
            </a:r>
          </a:p>
          <a:p>
            <a:pPr lvl="0">
              <a:spcBef>
                <a:spcPts val="0"/>
              </a:spcBef>
            </a:pPr>
            <a:endParaRPr lang="en-GB" dirty="0" smtClean="0"/>
          </a:p>
          <a:p>
            <a:pPr marL="0" lvl="0" indent="0">
              <a:spcBef>
                <a:spcPts val="0"/>
              </a:spcBef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Human Rights Tree</a:t>
            </a:r>
            <a:endParaRPr lang="en-GB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2092491"/>
            <a:ext cx="8712968" cy="280689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sz="3300" b="1" dirty="0">
                <a:solidFill>
                  <a:srgbClr val="007AAA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Make your own HR Tree</a:t>
            </a:r>
          </a:p>
          <a:p>
            <a:pPr marL="0" indent="0">
              <a:buNone/>
            </a:pPr>
            <a:r>
              <a:rPr lang="en-US" sz="3300" dirty="0" smtClean="0"/>
              <a:t>Divide </a:t>
            </a:r>
            <a:r>
              <a:rPr lang="en-US" sz="3300" dirty="0"/>
              <a:t>pupils into small groups. Give each group a large chart paper and some art supplies.</a:t>
            </a:r>
          </a:p>
          <a:p>
            <a:pPr marL="0" lvl="0" indent="0">
              <a:buNone/>
            </a:pPr>
            <a:r>
              <a:rPr lang="en-US" sz="3300" dirty="0"/>
              <a:t>Ask each group to draw a tree on their chart paper.</a:t>
            </a:r>
          </a:p>
          <a:p>
            <a:pPr marL="0" lvl="0" indent="0">
              <a:buNone/>
            </a:pPr>
            <a:r>
              <a:rPr lang="en-US" sz="3300" dirty="0"/>
              <a:t>Give each group one copy of Handout 2 – the summary version of the Universal Declaration of Human Rights. Read it out to the pupils and clarify anything that they do not understand.</a:t>
            </a:r>
          </a:p>
          <a:p>
            <a:pPr marL="0" lvl="0" indent="0">
              <a:buNone/>
            </a:pPr>
            <a:r>
              <a:rPr lang="en-US" sz="3300" dirty="0"/>
              <a:t>Ask the groups to write on the tree (in the form of </a:t>
            </a:r>
            <a:r>
              <a:rPr lang="en-US" sz="3300" dirty="0" smtClean="0"/>
              <a:t>roots, leaves</a:t>
            </a:r>
            <a:r>
              <a:rPr lang="en-US" sz="3300" dirty="0"/>
              <a:t>, fruits, flowers, or branches) those human rights that they think all people need, to live in dignity and justice</a:t>
            </a:r>
            <a:r>
              <a:rPr lang="en-US" sz="3300" dirty="0" smtClean="0"/>
              <a:t>. </a:t>
            </a:r>
          </a:p>
          <a:p>
            <a:pPr marL="0" lvl="0" indent="0">
              <a:buNone/>
            </a:pPr>
            <a:r>
              <a:rPr lang="en-US" sz="3300" dirty="0" smtClean="0"/>
              <a:t>When </a:t>
            </a:r>
            <a:r>
              <a:rPr lang="en-US" sz="3300" dirty="0"/>
              <a:t>the drawings are complete, ask each group to present its tree and explain its reasons for the items they have included</a:t>
            </a:r>
            <a:r>
              <a:rPr lang="en-US" sz="3300" dirty="0" smtClean="0"/>
              <a:t>.</a:t>
            </a:r>
            <a:endParaRPr lang="en-US" sz="3300" dirty="0"/>
          </a:p>
        </p:txBody>
      </p:sp>
      <p:sp>
        <p:nvSpPr>
          <p:cNvPr id="6" name="TextBox 5"/>
          <p:cNvSpPr txBox="1"/>
          <p:nvPr/>
        </p:nvSpPr>
        <p:spPr>
          <a:xfrm>
            <a:off x="256812" y="4583496"/>
            <a:ext cx="85636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that…</a:t>
            </a:r>
          </a:p>
          <a:p>
            <a:r>
              <a:rPr lang="en-US" dirty="0" smtClean="0"/>
              <a:t>Learners </a:t>
            </a:r>
            <a:r>
              <a:rPr lang="en-US" dirty="0"/>
              <a:t>understand that human rights are for everyone and the fact the human rights </a:t>
            </a:r>
            <a:r>
              <a:rPr lang="en-US" dirty="0" smtClean="0"/>
              <a:t>are interdependent</a:t>
            </a:r>
            <a:r>
              <a:rPr lang="en-US" dirty="0"/>
              <a:t>, indivisible and interrelated – this means that fulfilling one right helps to </a:t>
            </a:r>
            <a:r>
              <a:rPr lang="en-US" dirty="0" smtClean="0"/>
              <a:t>fulfil others </a:t>
            </a:r>
            <a:r>
              <a:rPr lang="en-US" dirty="0"/>
              <a:t>and if ONE human right is not guaranteed, a series of other human rights won’t be</a:t>
            </a:r>
            <a:r>
              <a:rPr lang="en-US" dirty="0" smtClean="0"/>
              <a:t>, either</a:t>
            </a:r>
            <a:r>
              <a:rPr lang="en-US" dirty="0"/>
              <a:t>. Rights are also inalienable: this means you can’t take them away. Having </a:t>
            </a:r>
            <a:r>
              <a:rPr lang="en-US" dirty="0" smtClean="0"/>
              <a:t>rights doesn’t </a:t>
            </a:r>
            <a:r>
              <a:rPr lang="en-US" dirty="0"/>
              <a:t>depend on you fulfilling responsibilities. </a:t>
            </a:r>
            <a:endParaRPr lang="en-US" dirty="0" smtClean="0"/>
          </a:p>
          <a:p>
            <a:r>
              <a:rPr lang="en-US" dirty="0" smtClean="0"/>
              <a:t>Rights </a:t>
            </a:r>
            <a:r>
              <a:rPr lang="en-US" dirty="0"/>
              <a:t>can’t be used as a reward or </a:t>
            </a:r>
            <a:r>
              <a:rPr lang="en-US" dirty="0" smtClean="0"/>
              <a:t>a punishment.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3528" y="1199190"/>
            <a:ext cx="757118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AAA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Learning objectives</a:t>
            </a:r>
          </a:p>
          <a:p>
            <a:r>
              <a:rPr lang="en-US" dirty="0">
                <a:solidFill>
                  <a:srgbClr val="000000"/>
                </a:solidFill>
              </a:rPr>
              <a:t>• </a:t>
            </a:r>
            <a:r>
              <a:rPr lang="en-US" dirty="0" smtClean="0">
                <a:solidFill>
                  <a:srgbClr val="3E3D40"/>
                </a:solidFill>
              </a:rPr>
              <a:t>To </a:t>
            </a:r>
            <a:r>
              <a:rPr lang="en-US" dirty="0">
                <a:solidFill>
                  <a:srgbClr val="3E3D40"/>
                </a:solidFill>
              </a:rPr>
              <a:t>know there are </a:t>
            </a:r>
            <a:r>
              <a:rPr lang="en-US" dirty="0" smtClean="0">
                <a:solidFill>
                  <a:srgbClr val="3E3D40"/>
                </a:solidFill>
              </a:rPr>
              <a:t>different types </a:t>
            </a:r>
            <a:r>
              <a:rPr lang="en-US" dirty="0">
                <a:solidFill>
                  <a:srgbClr val="3E3D40"/>
                </a:solidFill>
              </a:rPr>
              <a:t>of </a:t>
            </a:r>
            <a:r>
              <a:rPr lang="en-US" dirty="0" smtClean="0">
                <a:solidFill>
                  <a:srgbClr val="3E3D40"/>
                </a:solidFill>
              </a:rPr>
              <a:t>human rights</a:t>
            </a:r>
            <a:endParaRPr lang="en-US" dirty="0">
              <a:solidFill>
                <a:srgbClr val="3E3D4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• </a:t>
            </a:r>
            <a:r>
              <a:rPr lang="en-US" dirty="0">
                <a:solidFill>
                  <a:srgbClr val="3E3D40"/>
                </a:solidFill>
              </a:rPr>
              <a:t>To present a concise but </a:t>
            </a:r>
            <a:r>
              <a:rPr lang="en-US" dirty="0" smtClean="0">
                <a:solidFill>
                  <a:srgbClr val="3E3D40"/>
                </a:solidFill>
              </a:rPr>
              <a:t>persuasive argument that equality and dignity are among the horizontal principles of all human relations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</a:t>
            </a:r>
            <a:r>
              <a:rPr lang="en-US" dirty="0"/>
              <a:t>of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F0"/>
                </a:solidFill>
              </a:rPr>
              <a:t>Universal </a:t>
            </a:r>
            <a:r>
              <a:rPr lang="en-US" dirty="0">
                <a:solidFill>
                  <a:srgbClr val="00B0F0"/>
                </a:solidFill>
              </a:rPr>
              <a:t>Declaration of Human </a:t>
            </a:r>
            <a:r>
              <a:rPr lang="en-US" dirty="0" smtClean="0">
                <a:solidFill>
                  <a:srgbClr val="00B0F0"/>
                </a:solidFill>
              </a:rPr>
              <a:t>Rights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00808"/>
            <a:ext cx="7931224" cy="415498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1" dirty="0"/>
              <a:t> </a:t>
            </a:r>
            <a:endParaRPr lang="en-US" sz="2200" dirty="0"/>
          </a:p>
          <a:p>
            <a:r>
              <a:rPr lang="en-US" sz="2200" dirty="0"/>
              <a:t>Article 1 - Freedom and equality in dignity and rights </a:t>
            </a:r>
          </a:p>
          <a:p>
            <a:r>
              <a:rPr lang="en-US" sz="2200" dirty="0"/>
              <a:t>Article 2 - Non-discrimination</a:t>
            </a:r>
          </a:p>
          <a:p>
            <a:r>
              <a:rPr lang="en-US" sz="2200" dirty="0"/>
              <a:t>Article 3 - Right to life, liberty and security of person </a:t>
            </a:r>
          </a:p>
          <a:p>
            <a:r>
              <a:rPr lang="en-US" sz="2200" dirty="0"/>
              <a:t>Article 4 - Freedom from slavery</a:t>
            </a:r>
          </a:p>
          <a:p>
            <a:r>
              <a:rPr lang="en-US" sz="2200" dirty="0"/>
              <a:t>Article 5 - Freedom from torture </a:t>
            </a:r>
          </a:p>
          <a:p>
            <a:r>
              <a:rPr lang="en-US" sz="2200" dirty="0"/>
              <a:t>Article 6 - Protected by the law </a:t>
            </a:r>
          </a:p>
          <a:p>
            <a:r>
              <a:rPr lang="en-US" sz="2200" dirty="0"/>
              <a:t>Article 7 - Equal before the law</a:t>
            </a:r>
          </a:p>
          <a:p>
            <a:r>
              <a:rPr lang="en-US" sz="2200" dirty="0"/>
              <a:t>Article 8 - A remedy/cure/solution when rights have been violated </a:t>
            </a:r>
          </a:p>
          <a:p>
            <a:r>
              <a:rPr lang="en-US" sz="2200" dirty="0"/>
              <a:t>Article 9 - No unjust detention, imprisonment or exile</a:t>
            </a:r>
          </a:p>
          <a:p>
            <a:r>
              <a:rPr lang="en-US" sz="2200" dirty="0"/>
              <a:t>Article 10 - Right to a fair </a:t>
            </a:r>
            <a:r>
              <a:rPr lang="en-US" sz="2200" dirty="0" smtClean="0"/>
              <a:t>trial …</a:t>
            </a:r>
          </a:p>
          <a:p>
            <a:endParaRPr lang="en-US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mtClean="0"/>
          </a:p>
          <a:p>
            <a:r>
              <a:rPr lang="en-GB" smtClean="0"/>
              <a:t>Migration takes place </a:t>
            </a:r>
            <a:r>
              <a:rPr lang="en-GB" b="1" i="1" smtClean="0"/>
              <a:t>internally </a:t>
            </a:r>
            <a:r>
              <a:rPr lang="en-GB" smtClean="0"/>
              <a:t>and </a:t>
            </a:r>
            <a:r>
              <a:rPr lang="en-GB" b="1" i="1" smtClean="0"/>
              <a:t>internationally</a:t>
            </a:r>
            <a:r>
              <a:rPr lang="en-GB" smtClean="0"/>
              <a:t>. In our time, the biggest international migration flows are from rich to other rich countries, and from poorer to other poorer countries (North-North; South-South). Much migration is short-term; migrants return to their country of origin. An estimated 258 million people live in a country they weren’t born in; this is approx. 3.6% World’s inhabitants (U.N. 2017). “In Europe, the size of the total population would have declined during the period 2000-2015 in the absence of migration.”(UN 2017). </a:t>
            </a:r>
          </a:p>
          <a:p>
            <a:r>
              <a:rPr lang="en-GB" smtClean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does it mean?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22914"/>
            <a:ext cx="8568952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TO be equal</a:t>
            </a:r>
          </a:p>
          <a:p>
            <a:pPr marL="0" indent="0">
              <a:buNone/>
            </a:pPr>
            <a:r>
              <a:rPr lang="en-US" sz="3700" dirty="0" smtClean="0"/>
              <a:t>The </a:t>
            </a:r>
            <a:r>
              <a:rPr lang="en-US" sz="3700" dirty="0"/>
              <a:t>right of different groups of people </a:t>
            </a:r>
            <a:r>
              <a:rPr lang="en-US" sz="3700" dirty="0" smtClean="0"/>
              <a:t>(</a:t>
            </a:r>
            <a:r>
              <a:rPr lang="en-US" sz="3700" dirty="0"/>
              <a:t>men and women, people of different races, </a:t>
            </a:r>
            <a:r>
              <a:rPr lang="en-US" sz="3700" dirty="0" smtClean="0"/>
              <a:t>religions) to </a:t>
            </a:r>
            <a:r>
              <a:rPr lang="en-US" sz="3700" dirty="0"/>
              <a:t>have a similar social </a:t>
            </a:r>
            <a:r>
              <a:rPr lang="en-US" sz="3700" dirty="0" smtClean="0"/>
              <a:t>position, </a:t>
            </a:r>
            <a:r>
              <a:rPr lang="en-US" sz="3700" dirty="0"/>
              <a:t>receive the same </a:t>
            </a:r>
            <a:r>
              <a:rPr lang="en-US" sz="3700" dirty="0" smtClean="0"/>
              <a:t>treatment and have </a:t>
            </a:r>
            <a:r>
              <a:rPr lang="en-US" sz="3700" dirty="0"/>
              <a:t>the same </a:t>
            </a:r>
            <a:r>
              <a:rPr lang="en-US" sz="3700" dirty="0" smtClean="0"/>
              <a:t>opportunities</a:t>
            </a:r>
            <a:endParaRPr lang="en-GB" sz="3700" dirty="0" smtClean="0"/>
          </a:p>
          <a:p>
            <a:pPr marL="0" indent="0">
              <a:buNone/>
            </a:pPr>
            <a:r>
              <a:rPr lang="en-GB" b="1" dirty="0" smtClean="0"/>
              <a:t> </a:t>
            </a:r>
            <a:endParaRPr lang="en-GB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TO have dignity. 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quality or state of being worthy, honored, or </a:t>
            </a:r>
            <a:r>
              <a:rPr lang="en-US" dirty="0" smtClean="0"/>
              <a:t>esteemed. </a:t>
            </a:r>
            <a:r>
              <a:rPr lang="en-US" dirty="0"/>
              <a:t>All people have the inherent right to be treated with an essential value and treated </a:t>
            </a:r>
            <a:r>
              <a:rPr lang="en-US" dirty="0" smtClean="0"/>
              <a:t>ethically. Dignity is given. </a:t>
            </a:r>
            <a:r>
              <a:rPr lang="en-US" dirty="0"/>
              <a:t>You just have it and no one can take it away.  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318770" y="5948877"/>
            <a:ext cx="3771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/>
              <a:t>Video: </a:t>
            </a:r>
            <a:r>
              <a:rPr lang="en-US" b="1" dirty="0">
                <a:hlinkClick r:id="rId3"/>
              </a:rPr>
              <a:t>http://youtu.be/99UN7so92tk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4325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development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“Need </a:t>
            </a:r>
            <a:r>
              <a:rPr lang="en-US" dirty="0"/>
              <a:t>to find an economic growth model that’s inclusive, that lifts up the </a:t>
            </a:r>
            <a:r>
              <a:rPr lang="en-US" dirty="0" smtClean="0"/>
              <a:t>poorest citizens </a:t>
            </a:r>
            <a:r>
              <a:rPr lang="en-US" dirty="0"/>
              <a:t>rather than maintains those at the top</a:t>
            </a:r>
            <a:r>
              <a:rPr lang="en-US" dirty="0" smtClean="0"/>
              <a:t>.”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Life </a:t>
            </a:r>
            <a:r>
              <a:rPr lang="en-US" b="1" dirty="0">
                <a:solidFill>
                  <a:srgbClr val="FF0000"/>
                </a:solidFill>
              </a:rPr>
              <a:t>indicators</a:t>
            </a:r>
          </a:p>
          <a:p>
            <a:r>
              <a:rPr lang="en-US" dirty="0" smtClean="0"/>
              <a:t>child </a:t>
            </a:r>
            <a:r>
              <a:rPr lang="en-US" dirty="0"/>
              <a:t>well-being, drug use, mental health, crime, </a:t>
            </a:r>
            <a:r>
              <a:rPr lang="en-US" dirty="0" smtClean="0"/>
              <a:t>leisure, levels </a:t>
            </a:r>
            <a:r>
              <a:rPr lang="en-US" dirty="0"/>
              <a:t>of trust </a:t>
            </a:r>
            <a:r>
              <a:rPr lang="en-US" dirty="0" smtClean="0"/>
              <a:t>and involvement </a:t>
            </a:r>
            <a:r>
              <a:rPr lang="en-US" dirty="0"/>
              <a:t>in community </a:t>
            </a:r>
            <a:r>
              <a:rPr lang="en-US" dirty="0" smtClean="0"/>
              <a:t>life, access to green spaces</a:t>
            </a:r>
          </a:p>
          <a:p>
            <a:pPr marL="0" indent="0" algn="r">
              <a:buNone/>
            </a:pPr>
            <a:r>
              <a:rPr lang="en-US" dirty="0"/>
              <a:t>World Bank</a:t>
            </a:r>
          </a:p>
        </p:txBody>
      </p:sp>
    </p:spTree>
    <p:extLst>
      <p:ext uri="{BB962C8B-B14F-4D97-AF65-F5344CB8AC3E}">
        <p14:creationId xmlns:p14="http://schemas.microsoft.com/office/powerpoint/2010/main" val="16152893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Content Placeholder 4"/>
          <p:cNvSpPr>
            <a:spLocks noGrp="1"/>
          </p:cNvSpPr>
          <p:nvPr>
            <p:ph idx="1"/>
          </p:nvPr>
        </p:nvSpPr>
        <p:spPr>
          <a:xfrm>
            <a:off x="313598" y="2612356"/>
            <a:ext cx="2271968" cy="132556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 </a:t>
            </a:r>
            <a:r>
              <a:rPr lang="en-US" sz="3600" b="1" dirty="0" smtClean="0">
                <a:solidFill>
                  <a:srgbClr val="007AAA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Brainstorming </a:t>
            </a:r>
            <a:r>
              <a:rPr lang="en-US" sz="3600" b="1" dirty="0">
                <a:solidFill>
                  <a:srgbClr val="007AAA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session</a:t>
            </a:r>
          </a:p>
          <a:p>
            <a:pPr marL="0" indent="0">
              <a:buNone/>
            </a:pPr>
            <a:r>
              <a:rPr lang="en-US" sz="3300" dirty="0" smtClean="0"/>
              <a:t>Choose at least 30 proposals on how to treat others with respect</a:t>
            </a:r>
            <a:endParaRPr lang="en-US" sz="33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6147622"/>
            <a:ext cx="5987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Video: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://www.youtube.com/watch?v=Eb9XURIEQAs</a:t>
            </a:r>
            <a:endParaRPr lang="en-GB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652" y="2612356"/>
            <a:ext cx="6048672" cy="3421694"/>
          </a:xfrm>
          <a:prstGeom prst="rect">
            <a:avLst/>
          </a:prstGeom>
        </p:spPr>
      </p:pic>
      <p:pic>
        <p:nvPicPr>
          <p:cNvPr id="12" name="Google Shape;224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47266" y="397266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25;p31"/>
          <p:cNvSpPr/>
          <p:nvPr/>
        </p:nvSpPr>
        <p:spPr>
          <a:xfrm rot="10800000" flipH="1">
            <a:off x="438754" y="1026571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229;p31"/>
          <p:cNvSpPr txBox="1"/>
          <p:nvPr/>
        </p:nvSpPr>
        <p:spPr>
          <a:xfrm>
            <a:off x="179512" y="188640"/>
            <a:ext cx="6984776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GB" sz="18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Unit Lesson 1 Reducing Inequalities   </a:t>
            </a:r>
            <a:r>
              <a:rPr lang="en-GB" sz="1600" b="1" dirty="0" smtClean="0">
                <a:solidFill>
                  <a:schemeClr val="bg1"/>
                </a:solidFill>
              </a:rPr>
              <a:t>Equality </a:t>
            </a:r>
            <a:r>
              <a:rPr lang="en-US" sz="1600" b="1" i="1" dirty="0" smtClean="0"/>
              <a:t>Equality </a:t>
            </a:r>
            <a:r>
              <a:rPr lang="en-US" sz="1600" b="1" i="1" dirty="0"/>
              <a:t>in dignity and </a:t>
            </a:r>
            <a:r>
              <a:rPr lang="en-US" sz="1600" b="1" i="1" dirty="0" smtClean="0"/>
              <a:t>rights</a:t>
            </a:r>
            <a:endParaRPr lang="en-GB" sz="16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1069</Words>
  <Application>Microsoft Office PowerPoint</Application>
  <PresentationFormat>On-screen Show (4:3)</PresentationFormat>
  <Paragraphs>141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Prompt</vt:lpstr>
      <vt:lpstr>Raleway</vt:lpstr>
      <vt:lpstr>Raleway ExtraBold</vt:lpstr>
      <vt:lpstr>Times New Roman</vt:lpstr>
      <vt:lpstr>Office Theme</vt:lpstr>
      <vt:lpstr>Reduce Inequalities Lesson 1 </vt:lpstr>
      <vt:lpstr>PowerPoint Presentation</vt:lpstr>
      <vt:lpstr>Big ideas</vt:lpstr>
      <vt:lpstr>Learning Objectives- Learners will</vt:lpstr>
      <vt:lpstr>Human Rights Tree</vt:lpstr>
      <vt:lpstr>Summary of the  Universal Declaration of Human Rights</vt:lpstr>
      <vt:lpstr>What does it mean?</vt:lpstr>
      <vt:lpstr>Human development Index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Marina Stefanova</cp:lastModifiedBy>
  <cp:revision>83</cp:revision>
  <dcterms:created xsi:type="dcterms:W3CDTF">2018-04-04T16:00:42Z</dcterms:created>
  <dcterms:modified xsi:type="dcterms:W3CDTF">2020-01-13T15:02:12Z</dcterms:modified>
</cp:coreProperties>
</file>